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r vinković" initials="dv" lastIdx="2" clrIdx="0">
    <p:extLst>
      <p:ext uri="{19B8F6BF-5375-455C-9EA6-DF929625EA0E}">
        <p15:presenceInfo xmlns:p15="http://schemas.microsoft.com/office/powerpoint/2012/main" userId="518751a4d9fe64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-maps.com/carte.php?num_car=2232&amp;lang=en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118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/>
              <a:t>Velike prirodne regije Srednje Europe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108" y="1306251"/>
            <a:ext cx="3932237" cy="616334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+mn-lt"/>
              </a:rPr>
              <a:t>Ponavljanje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122E77-5307-4762-9536-C82E64ED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474" y="2147927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Slijepa karta Europe</a:t>
            </a: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468" y="2335719"/>
            <a:ext cx="5428932" cy="4246880"/>
          </a:xfrm>
        </p:spPr>
        <p:txBody>
          <a:bodyPr>
            <a:normAutofit/>
          </a:bodyPr>
          <a:lstStyle/>
          <a:p>
            <a:r>
              <a:rPr lang="hr-HR" sz="2200" dirty="0"/>
              <a:t> Pomoću atlasa na slijepoj karti označi: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DRŽAVE SREDNJE EUROPE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MORA KOJA OKRUŽUJU PROSTOR SREDNJE EUROPE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NIZINE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MLADE PLANINE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SREDOGORJA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hr-HR" sz="2200" b="1" dirty="0"/>
              <a:t>RIJEKE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66D0C1F-E953-4143-AFD0-822B98A1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20412">
            <a:off x="6733520" y="2037158"/>
            <a:ext cx="860108" cy="10628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53C3AF3-ABC9-4889-91CA-333045F48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74" y="2946400"/>
            <a:ext cx="4563834" cy="37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20EB3DD-8FBF-46B6-B810-51B900E3F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Izradio:Damir</a:t>
            </a:r>
            <a:r>
              <a:rPr lang="hr-HR" dirty="0"/>
              <a:t> Vinković, prof.</a:t>
            </a:r>
          </a:p>
        </p:txBody>
      </p:sp>
    </p:spTree>
    <p:extLst>
      <p:ext uri="{BB962C8B-B14F-4D97-AF65-F5344CB8AC3E}">
        <p14:creationId xmlns:p14="http://schemas.microsoft.com/office/powerpoint/2010/main" val="139830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145" y="1067601"/>
            <a:ext cx="9144000" cy="1655763"/>
          </a:xfrm>
        </p:spPr>
        <p:txBody>
          <a:bodyPr>
            <a:normAutofit/>
          </a:bodyPr>
          <a:lstStyle/>
          <a:p>
            <a:r>
              <a:rPr kumimoji="0" lang="hr-H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Nakon današnjeg sata moći ćete…</a:t>
            </a:r>
            <a:endParaRPr lang="x-none" sz="50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58" y="3125643"/>
            <a:ext cx="11198773" cy="1402448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r-HR" sz="2200" dirty="0"/>
              <a:t>Opisati i usporediti geografske posebnosti europskih regija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Opisati Alpe i posebnosti života u njima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Usporediti Pribaltičku i Panonsku nizinu prema prirodnoj osnovi, gospodarskoj valorizaciji i načinu života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Objasniti gospodarsku važnost </a:t>
            </a:r>
            <a:r>
              <a:rPr lang="hr-HR" sz="2200" dirty="0" err="1"/>
              <a:t>sredogorja</a:t>
            </a:r>
            <a:r>
              <a:rPr lang="hr-HR" sz="2200" dirty="0"/>
              <a:t> i utjecaj na rani gospodarski razvoj Njemačke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964421"/>
          </a:xfrm>
        </p:spPr>
        <p:txBody>
          <a:bodyPr/>
          <a:lstStyle/>
          <a:p>
            <a:r>
              <a:rPr lang="hr-HR" dirty="0"/>
              <a:t>Prisjetimo se…</a:t>
            </a:r>
            <a:endParaRPr lang="x-none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981" y="3252729"/>
            <a:ext cx="10515600" cy="3806321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Regije Europe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Države </a:t>
            </a:r>
            <a:r>
              <a:rPr lang="hr-HR">
                <a:solidFill>
                  <a:schemeClr val="tx1"/>
                </a:solidFill>
              </a:rPr>
              <a:t>Srednje Europe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6EAD14E-F8B9-4E93-93F7-8D23DFE0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54" y="1537362"/>
            <a:ext cx="4241729" cy="5018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290" y="1251655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Geografski položaj i reljef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0826"/>
            <a:ext cx="5181600" cy="3918251"/>
          </a:xfrm>
        </p:spPr>
        <p:txBody>
          <a:bodyPr>
            <a:normAutofit/>
          </a:bodyPr>
          <a:lstStyle/>
          <a:p>
            <a:r>
              <a:rPr lang="hr-HR" sz="2200" dirty="0"/>
              <a:t>središnji dio kontinenta</a:t>
            </a:r>
          </a:p>
          <a:p>
            <a:r>
              <a:rPr lang="hr-HR" sz="2200" dirty="0"/>
              <a:t>između Sjevernog i Baltičkog mora na sjeveru i Jadranskog mora na jugu</a:t>
            </a:r>
          </a:p>
          <a:p>
            <a:r>
              <a:rPr lang="hr-HR" sz="2200" dirty="0"/>
              <a:t>raznolika prirodna obilježja</a:t>
            </a:r>
          </a:p>
          <a:p>
            <a:r>
              <a:rPr lang="hr-HR" sz="2200" dirty="0"/>
              <a:t>Panonska nizina, Alpe, Karpati</a:t>
            </a:r>
          </a:p>
          <a:p>
            <a:r>
              <a:rPr lang="hr-HR" sz="2200" dirty="0" err="1"/>
              <a:t>sredogorja</a:t>
            </a:r>
            <a:r>
              <a:rPr lang="hr-HR" sz="2200" dirty="0"/>
              <a:t> i pobrđa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Rezervirano mjesto sadržaja 7" descr="Slika na kojoj se prikazuje karta&#10;&#10;Opis je automatski generiran">
            <a:extLst>
              <a:ext uri="{FF2B5EF4-FFF2-40B4-BE49-F238E27FC236}">
                <a16:creationId xmlns:a16="http://schemas.microsoft.com/office/drawing/2014/main" id="{0510AF8A-F08C-4037-938F-9185BB3AD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9786" y="2623461"/>
            <a:ext cx="4996856" cy="3309938"/>
          </a:xfrm>
        </p:spPr>
      </p:pic>
      <p:sp>
        <p:nvSpPr>
          <p:cNvPr id="3" name="Oblak 2">
            <a:extLst>
              <a:ext uri="{FF2B5EF4-FFF2-40B4-BE49-F238E27FC236}">
                <a16:creationId xmlns:a16="http://schemas.microsoft.com/office/drawing/2014/main" id="{F7BF6FA6-9526-4BA8-93C0-19673017F0B8}"/>
              </a:ext>
            </a:extLst>
          </p:cNvPr>
          <p:cNvSpPr/>
          <p:nvPr/>
        </p:nvSpPr>
        <p:spPr>
          <a:xfrm>
            <a:off x="2542393" y="4908331"/>
            <a:ext cx="3962400" cy="17657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Koja su obilježja mladih ulančanih planina, a koja starih gromadnih gorja?</a:t>
            </a:r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1455103"/>
            <a:ext cx="3932237" cy="53781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+mn-lt"/>
              </a:rPr>
              <a:t>Njemačko-poljska nizina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022" y="2195585"/>
            <a:ext cx="3932237" cy="363560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prostor uz Sjeverno i Baltičko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dio velike Sjevernoeuropske nizine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nalazila se na rubu ledenog pokrova </a:t>
            </a:r>
          </a:p>
        </p:txBody>
      </p:sp>
      <p:pic>
        <p:nvPicPr>
          <p:cNvPr id="1026" name="Picture 2" descr="Sunset, Moor, Venn, Belgium, Eifel, Mood">
            <a:extLst>
              <a:ext uri="{FF2B5EF4-FFF2-40B4-BE49-F238E27FC236}">
                <a16:creationId xmlns:a16="http://schemas.microsoft.com/office/drawing/2014/main" id="{2C281CAD-901C-4E84-B7D8-32C4BC69D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3" y="4950284"/>
            <a:ext cx="6172200" cy="1882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1CB713D-F270-4B34-8AED-72C05E263DA3}"/>
              </a:ext>
            </a:extLst>
          </p:cNvPr>
          <p:cNvSpPr txBox="1"/>
          <p:nvPr/>
        </p:nvSpPr>
        <p:spPr>
          <a:xfrm>
            <a:off x="6295012" y="2030904"/>
            <a:ext cx="5318919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prošarana jezerima i močvarama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brojni </a:t>
            </a:r>
            <a:r>
              <a:rPr lang="hr-HR" sz="2200" dirty="0" err="1"/>
              <a:t>morenski</a:t>
            </a:r>
            <a:r>
              <a:rPr lang="hr-HR" sz="2200" dirty="0"/>
              <a:t> nanosi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Morene – stijenje ostalo nakon povlačenja leda nakon zadnjeg ledenog doba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slabije plodna nizina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940" y="1452216"/>
            <a:ext cx="3932237" cy="1177047"/>
          </a:xfrm>
        </p:spPr>
        <p:txBody>
          <a:bodyPr>
            <a:normAutofit/>
          </a:bodyPr>
          <a:lstStyle/>
          <a:p>
            <a:r>
              <a:rPr lang="hr-HR" sz="2900" b="1" dirty="0">
                <a:latin typeface="+mn-lt"/>
              </a:rPr>
              <a:t>Panonska nizina</a:t>
            </a:r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638896"/>
            <a:ext cx="5612852" cy="382945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prekrivena je riječnim nanosima i praporom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Prapor je osnova za razvoj najplodnijeg tla – crnice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zapadni dijelovi su vlažniji i pogodniji za poljodjelstvo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istočni dijelovi su sušniji (puste) – travna ravnice pogodne za stočarstvo</a:t>
            </a:r>
          </a:p>
        </p:txBody>
      </p:sp>
      <p:pic>
        <p:nvPicPr>
          <p:cNvPr id="2050" name="Picture 2" descr="Sunflower, Sunset, Summer, Clouds">
            <a:extLst>
              <a:ext uri="{FF2B5EF4-FFF2-40B4-BE49-F238E27FC236}">
                <a16:creationId xmlns:a16="http://schemas.microsoft.com/office/drawing/2014/main" id="{3FE402B9-2807-407D-A1C3-6A91F8D1B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0" y="2609488"/>
            <a:ext cx="485775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blak 1">
            <a:extLst>
              <a:ext uri="{FF2B5EF4-FFF2-40B4-BE49-F238E27FC236}">
                <a16:creationId xmlns:a16="http://schemas.microsoft.com/office/drawing/2014/main" id="{EFF575BE-56DB-42F7-B684-0283E9FAFFC5}"/>
              </a:ext>
            </a:extLst>
          </p:cNvPr>
          <p:cNvSpPr/>
          <p:nvPr/>
        </p:nvSpPr>
        <p:spPr>
          <a:xfrm>
            <a:off x="3352800" y="2609488"/>
            <a:ext cx="4782207" cy="2005352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/>
              <a:t>Otvori atlas i pronađi Panonsku nizinu. Koja srednjoeuropska država čini njen najveći dio?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4" y="1433964"/>
            <a:ext cx="4368602" cy="6794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dirty="0" err="1">
                <a:latin typeface="+mn-lt"/>
              </a:rPr>
              <a:t>Stara</a:t>
            </a:r>
            <a:r>
              <a:rPr lang="en-US" sz="2900" b="1" dirty="0">
                <a:latin typeface="+mn-lt"/>
              </a:rPr>
              <a:t> </a:t>
            </a:r>
            <a:r>
              <a:rPr lang="en-US" sz="2900" b="1" dirty="0" err="1">
                <a:latin typeface="+mn-lt"/>
              </a:rPr>
              <a:t>gorja</a:t>
            </a:r>
            <a:r>
              <a:rPr lang="en-US" sz="2900" b="1" dirty="0">
                <a:latin typeface="+mn-lt"/>
              </a:rPr>
              <a:t> </a:t>
            </a:r>
            <a:r>
              <a:rPr lang="en-US" sz="2900" b="1" dirty="0" err="1">
                <a:latin typeface="+mn-lt"/>
              </a:rPr>
              <a:t>i</a:t>
            </a:r>
            <a:r>
              <a:rPr lang="en-US" sz="2900" b="1" dirty="0">
                <a:latin typeface="+mn-lt"/>
              </a:rPr>
              <a:t> </a:t>
            </a:r>
            <a:r>
              <a:rPr lang="en-US" sz="2900" b="1" dirty="0" err="1">
                <a:latin typeface="+mn-lt"/>
              </a:rPr>
              <a:t>pobrđa</a:t>
            </a:r>
            <a:endParaRPr lang="en-US" sz="2900" b="1" dirty="0">
              <a:latin typeface="+mn-l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740" y="2872899"/>
            <a:ext cx="5058383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p</a:t>
            </a:r>
            <a:r>
              <a:rPr lang="en-US" sz="2400" dirty="0" err="1"/>
              <a:t>retežno</a:t>
            </a:r>
            <a:r>
              <a:rPr lang="en-US" sz="2400" dirty="0"/>
              <a:t> se </a:t>
            </a:r>
            <a:r>
              <a:rPr lang="en-US" sz="2400" dirty="0" err="1"/>
              <a:t>nalaze</a:t>
            </a:r>
            <a:r>
              <a:rPr lang="en-US" sz="2400" dirty="0"/>
              <a:t> u </a:t>
            </a:r>
            <a:r>
              <a:rPr lang="en-US" sz="2400" dirty="0" err="1"/>
              <a:t>Njemačkoj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Češkoj</a:t>
            </a:r>
            <a:endParaRPr lang="en-US" sz="24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i</a:t>
            </a:r>
            <a:r>
              <a:rPr lang="en-US" sz="2400" dirty="0" err="1"/>
              <a:t>spresijecane</a:t>
            </a:r>
            <a:r>
              <a:rPr lang="en-US" sz="2400" dirty="0"/>
              <a:t> </a:t>
            </a:r>
            <a:r>
              <a:rPr lang="en-US" sz="2400" dirty="0" err="1"/>
              <a:t>riječnim</a:t>
            </a:r>
            <a:r>
              <a:rPr lang="en-US" sz="2400" dirty="0"/>
              <a:t> </a:t>
            </a:r>
            <a:r>
              <a:rPr lang="en-US" sz="2400" dirty="0" err="1"/>
              <a:t>dolinama</a:t>
            </a:r>
            <a:r>
              <a:rPr lang="hr-HR" sz="2400" dirty="0"/>
              <a:t>- </a:t>
            </a:r>
            <a:r>
              <a:rPr lang="en-US" sz="2400" dirty="0"/>
              <a:t> </a:t>
            </a:r>
            <a:r>
              <a:rPr lang="en-US" sz="2400" dirty="0" err="1"/>
              <a:t>velika</a:t>
            </a:r>
            <a:r>
              <a:rPr lang="en-US" sz="2400" dirty="0"/>
              <a:t> </a:t>
            </a:r>
            <a:r>
              <a:rPr lang="en-US" sz="2400" dirty="0" err="1"/>
              <a:t>prometna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endParaRPr lang="en-US" sz="24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p</a:t>
            </a:r>
            <a:r>
              <a:rPr lang="en-US" sz="2400" dirty="0" err="1"/>
              <a:t>ojas</a:t>
            </a:r>
            <a:r>
              <a:rPr lang="en-US" sz="2400" dirty="0"/>
              <a:t> </a:t>
            </a:r>
            <a:r>
              <a:rPr lang="en-US" sz="2400" dirty="0" err="1"/>
              <a:t>staroga</a:t>
            </a:r>
            <a:r>
              <a:rPr lang="en-US" sz="2400" dirty="0"/>
              <a:t> </a:t>
            </a:r>
            <a:r>
              <a:rPr lang="en-US" sz="2400" dirty="0" err="1"/>
              <a:t>gorja</a:t>
            </a:r>
            <a:r>
              <a:rPr lang="en-US" sz="2400" dirty="0"/>
              <a:t> </a:t>
            </a:r>
            <a:r>
              <a:rPr lang="hr-HR" sz="2400" dirty="0"/>
              <a:t>koji je </a:t>
            </a:r>
            <a:r>
              <a:rPr lang="en-US" sz="2400" dirty="0" err="1"/>
              <a:t>bogat</a:t>
            </a:r>
            <a:r>
              <a:rPr lang="en-US" sz="2400" dirty="0"/>
              <a:t> </a:t>
            </a:r>
            <a:r>
              <a:rPr lang="en-US" sz="2400" dirty="0" err="1"/>
              <a:t>rudama</a:t>
            </a:r>
            <a:r>
              <a:rPr lang="hr-HR" sz="2400" dirty="0"/>
              <a:t>- </a:t>
            </a:r>
            <a:r>
              <a:rPr lang="en-US" sz="2400" dirty="0" err="1"/>
              <a:t>kameni</a:t>
            </a:r>
            <a:r>
              <a:rPr lang="en-US" sz="2400" dirty="0"/>
              <a:t> </a:t>
            </a:r>
            <a:r>
              <a:rPr lang="en-US" sz="2400" dirty="0" err="1"/>
              <a:t>ugljen</a:t>
            </a:r>
            <a:r>
              <a:rPr lang="en-US" sz="2400" dirty="0"/>
              <a:t>, </a:t>
            </a:r>
            <a:r>
              <a:rPr lang="en-US" sz="2400" dirty="0" err="1"/>
              <a:t>željezna</a:t>
            </a:r>
            <a:r>
              <a:rPr lang="en-US" sz="2400" dirty="0"/>
              <a:t>, </a:t>
            </a:r>
            <a:r>
              <a:rPr lang="en-US" sz="2400" dirty="0" err="1"/>
              <a:t>bakrena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olovna</a:t>
            </a:r>
            <a:r>
              <a:rPr lang="en-US" sz="2400" dirty="0"/>
              <a:t> </a:t>
            </a:r>
            <a:r>
              <a:rPr lang="en-US" sz="2400" dirty="0" err="1"/>
              <a:t>ruda</a:t>
            </a:r>
            <a:r>
              <a:rPr lang="hr-HR" sz="2400" dirty="0"/>
              <a:t>, </a:t>
            </a:r>
            <a:r>
              <a:rPr lang="en-US" sz="2400" dirty="0"/>
              <a:t>sol</a:t>
            </a:r>
            <a:r>
              <a:rPr lang="hr-HR" sz="2400" dirty="0"/>
              <a:t>…</a:t>
            </a:r>
            <a:endParaRPr lang="en-US" sz="24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p</a:t>
            </a:r>
            <a:r>
              <a:rPr lang="en-US" sz="2400" dirty="0" err="1"/>
              <a:t>oticaj</a:t>
            </a:r>
            <a:r>
              <a:rPr lang="en-US" sz="2400" dirty="0"/>
              <a:t> za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rudarstva</a:t>
            </a:r>
            <a:r>
              <a:rPr lang="en-US" sz="2400" dirty="0"/>
              <a:t>, </a:t>
            </a:r>
            <a:r>
              <a:rPr lang="en-US" sz="2400" dirty="0" err="1"/>
              <a:t>gradova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kasnije</a:t>
            </a:r>
            <a:r>
              <a:rPr lang="en-US" sz="2400" dirty="0"/>
              <a:t> </a:t>
            </a:r>
            <a:r>
              <a:rPr lang="en-US" sz="2400" dirty="0" err="1"/>
              <a:t>industrije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Njemačka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A57B085-9D45-434F-8A8D-28B426D1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0" r="2273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229" y="1413519"/>
            <a:ext cx="3932237" cy="1070043"/>
          </a:xfrm>
        </p:spPr>
        <p:txBody>
          <a:bodyPr>
            <a:normAutofit/>
          </a:bodyPr>
          <a:lstStyle/>
          <a:p>
            <a:r>
              <a:rPr lang="hr-HR" sz="2900" dirty="0">
                <a:latin typeface="+mn-lt"/>
              </a:rPr>
              <a:t>Mlade planine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4095"/>
            <a:ext cx="4910563" cy="37419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Alpe, Karpati, Jura, Dinarsko gorje</a:t>
            </a:r>
          </a:p>
          <a:p>
            <a:endParaRPr lang="hr-HR" sz="2200" dirty="0"/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Opiši prostor Alpa.                              Koja bi bila glavna gospodarska grana?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3074" name="Picture 2" descr="Winter, Mountain, Alps, Cottage, Ski">
            <a:extLst>
              <a:ext uri="{FF2B5EF4-FFF2-40B4-BE49-F238E27FC236}">
                <a16:creationId xmlns:a16="http://schemas.microsoft.com/office/drawing/2014/main" id="{99226C13-568B-42DA-9BA6-39382A1D9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76" y="2260471"/>
            <a:ext cx="5753295" cy="383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97" y="4234071"/>
            <a:ext cx="1596265" cy="16235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Rijeke</a:t>
            </a:r>
            <a:endParaRPr lang="en-US" sz="3600" b="1" dirty="0"/>
          </a:p>
        </p:txBody>
      </p:sp>
      <p:pic>
        <p:nvPicPr>
          <p:cNvPr id="4098" name="Picture 2" descr="River Ship, River Trip, Rhine Journey">
            <a:extLst>
              <a:ext uri="{FF2B5EF4-FFF2-40B4-BE49-F238E27FC236}">
                <a16:creationId xmlns:a16="http://schemas.microsoft.com/office/drawing/2014/main" id="{65705F56-C99F-481A-9A3C-FC6A98C11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1124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5635" y="3752850"/>
            <a:ext cx="9363761" cy="2936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Dunav</a:t>
            </a:r>
            <a:r>
              <a:rPr lang="en-US" sz="2200" dirty="0"/>
              <a:t>, </a:t>
            </a:r>
            <a:r>
              <a:rPr lang="en-US" sz="2200" dirty="0" err="1"/>
              <a:t>Rajna</a:t>
            </a:r>
            <a:r>
              <a:rPr lang="en-US" sz="2200" dirty="0"/>
              <a:t>, Elba (</a:t>
            </a:r>
            <a:r>
              <a:rPr lang="en-US" sz="2200" dirty="0" err="1"/>
              <a:t>Laba</a:t>
            </a:r>
            <a:r>
              <a:rPr lang="en-US" sz="2200" dirty="0"/>
              <a:t>), Weser, </a:t>
            </a:r>
            <a:r>
              <a:rPr lang="en-US" sz="2200" dirty="0" err="1"/>
              <a:t>Wisla</a:t>
            </a:r>
            <a:r>
              <a:rPr lang="en-US" sz="2200" dirty="0"/>
              <a:t>, Odra, Rhona…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Alpe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Karpati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najvažnija</a:t>
            </a:r>
            <a:r>
              <a:rPr lang="en-US" sz="2200" dirty="0"/>
              <a:t> </a:t>
            </a:r>
            <a:r>
              <a:rPr lang="en-US" sz="2200" dirty="0" err="1"/>
              <a:t>izvorišta</a:t>
            </a:r>
            <a:r>
              <a:rPr lang="en-US" sz="2200" dirty="0"/>
              <a:t> </a:t>
            </a:r>
            <a:r>
              <a:rPr lang="en-US" sz="2200" dirty="0" err="1"/>
              <a:t>rijeka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n</a:t>
            </a:r>
            <a:r>
              <a:rPr lang="en-US" sz="2200" dirty="0" err="1"/>
              <a:t>ajviši</a:t>
            </a:r>
            <a:r>
              <a:rPr lang="en-US" sz="2200" dirty="0"/>
              <a:t> </a:t>
            </a:r>
            <a:r>
              <a:rPr lang="en-US" sz="2200" dirty="0" err="1"/>
              <a:t>vodostaj</a:t>
            </a:r>
            <a:r>
              <a:rPr lang="en-US" sz="2200" dirty="0"/>
              <a:t> u </a:t>
            </a:r>
            <a:r>
              <a:rPr lang="en-US" sz="2200" dirty="0" err="1"/>
              <a:t>proljeće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početkom</a:t>
            </a:r>
            <a:r>
              <a:rPr lang="en-US" sz="2200" dirty="0"/>
              <a:t> </a:t>
            </a:r>
            <a:r>
              <a:rPr lang="en-US" sz="2200" dirty="0" err="1"/>
              <a:t>ljeta</a:t>
            </a:r>
            <a:r>
              <a:rPr lang="en-US" sz="2200" dirty="0"/>
              <a:t> →</a:t>
            </a:r>
            <a:r>
              <a:rPr lang="hr-HR" sz="2200" dirty="0"/>
              <a:t> </a:t>
            </a:r>
            <a:r>
              <a:rPr lang="en-US" sz="2200" dirty="0" err="1"/>
              <a:t>Zašto</a:t>
            </a:r>
            <a:r>
              <a:rPr lang="en-US" sz="2200" dirty="0"/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n</a:t>
            </a:r>
            <a:r>
              <a:rPr lang="en-US" sz="2200" dirty="0" err="1"/>
              <a:t>ajprometnija</a:t>
            </a:r>
            <a:r>
              <a:rPr lang="en-US" sz="2200" dirty="0"/>
              <a:t> </a:t>
            </a:r>
            <a:r>
              <a:rPr lang="en-US" sz="2200" dirty="0" err="1"/>
              <a:t>rijeka</a:t>
            </a:r>
            <a:r>
              <a:rPr lang="en-US" sz="2200" dirty="0"/>
              <a:t> je </a:t>
            </a:r>
            <a:r>
              <a:rPr lang="en-US" sz="2200" dirty="0" err="1"/>
              <a:t>Rajna</a:t>
            </a:r>
            <a:r>
              <a:rPr lang="hr-HR" sz="2200" dirty="0"/>
              <a:t>- 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ušću</a:t>
            </a:r>
            <a:r>
              <a:rPr lang="en-US" sz="2200" dirty="0"/>
              <a:t> </a:t>
            </a:r>
            <a:r>
              <a:rPr lang="en-US" sz="2200" dirty="0" err="1"/>
              <a:t>luka</a:t>
            </a:r>
            <a:r>
              <a:rPr lang="en-US" sz="2200" dirty="0"/>
              <a:t> Rotterdam </a:t>
            </a:r>
            <a:r>
              <a:rPr lang="hr-HR" sz="2200" dirty="0"/>
              <a:t>(</a:t>
            </a:r>
            <a:r>
              <a:rPr lang="en-US" sz="2200" dirty="0" err="1"/>
              <a:t>najveća</a:t>
            </a:r>
            <a:r>
              <a:rPr lang="en-US" sz="2200" dirty="0"/>
              <a:t> </a:t>
            </a:r>
            <a:r>
              <a:rPr lang="en-US" sz="2200" dirty="0" err="1"/>
              <a:t>europska</a:t>
            </a:r>
            <a:r>
              <a:rPr lang="en-US" sz="2200" dirty="0"/>
              <a:t> </a:t>
            </a:r>
            <a:r>
              <a:rPr lang="en-US" sz="2200" dirty="0" err="1"/>
              <a:t>luka</a:t>
            </a:r>
            <a:r>
              <a:rPr lang="hr-HR" sz="2200" dirty="0"/>
              <a:t>)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en-US" sz="2200" dirty="0" err="1"/>
              <a:t>lovni</a:t>
            </a:r>
            <a:r>
              <a:rPr lang="en-US" sz="2200" dirty="0"/>
              <a:t> put </a:t>
            </a:r>
            <a:r>
              <a:rPr lang="en-US" sz="2200" dirty="0" err="1"/>
              <a:t>Rajna-Majna-Dunav</a:t>
            </a:r>
            <a:r>
              <a:rPr lang="en-US" sz="2200" dirty="0"/>
              <a:t> </a:t>
            </a:r>
            <a:r>
              <a:rPr lang="hr-HR" sz="2200" dirty="0"/>
              <a:t>(</a:t>
            </a:r>
            <a:r>
              <a:rPr lang="en-US" sz="2200" dirty="0" err="1"/>
              <a:t>povezuje</a:t>
            </a:r>
            <a:r>
              <a:rPr lang="en-US" sz="2200" dirty="0"/>
              <a:t> </a:t>
            </a:r>
            <a:r>
              <a:rPr lang="en-US" sz="2200" dirty="0" err="1"/>
              <a:t>Sjeverno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Crno</a:t>
            </a:r>
            <a:r>
              <a:rPr lang="en-US" sz="2200" dirty="0"/>
              <a:t> more</a:t>
            </a:r>
            <a:r>
              <a:rPr lang="hr-HR" sz="2200" dirty="0"/>
              <a:t>)</a:t>
            </a:r>
            <a:endParaRPr lang="en-US" sz="2200" dirty="0"/>
          </a:p>
          <a:p>
            <a:pPr marL="57150"/>
            <a:endParaRPr lang="hr-H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00350" lvl="6"/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Pronađi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b="1" dirty="0">
                <a:solidFill>
                  <a:schemeClr val="accent2">
                    <a:lumMod val="75000"/>
                  </a:schemeClr>
                </a:solidFill>
              </a:rPr>
              <a:t>plovni put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karti</a:t>
            </a:r>
            <a:r>
              <a:rPr lang="hr-HR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715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373</Words>
  <Application>Microsoft Office PowerPoint</Application>
  <PresentationFormat>Široki zaslon</PresentationFormat>
  <Paragraphs>57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Courier New</vt:lpstr>
      <vt:lpstr>Calibri Light</vt:lpstr>
      <vt:lpstr>Arial</vt:lpstr>
      <vt:lpstr>Calibri</vt:lpstr>
      <vt:lpstr>Office Theme</vt:lpstr>
      <vt:lpstr>Velike prirodne regije Srednje Europe</vt:lpstr>
      <vt:lpstr>Nakon današnjeg sata moći ćete…</vt:lpstr>
      <vt:lpstr>Prisjetimo se…</vt:lpstr>
      <vt:lpstr>Geografski položaj i reljef</vt:lpstr>
      <vt:lpstr>Njemačko-poljska nizina  </vt:lpstr>
      <vt:lpstr>Panonska nizina</vt:lpstr>
      <vt:lpstr>Stara gorja i pobrđa</vt:lpstr>
      <vt:lpstr>Mlade planine</vt:lpstr>
      <vt:lpstr>Rijeke</vt:lpstr>
      <vt:lpstr>Ponavljanje</vt:lpstr>
      <vt:lpstr>Izradio:Damir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47</cp:revision>
  <dcterms:created xsi:type="dcterms:W3CDTF">2021-01-04T08:54:24Z</dcterms:created>
  <dcterms:modified xsi:type="dcterms:W3CDTF">2021-07-25T14:33:23Z</dcterms:modified>
</cp:coreProperties>
</file>